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C4C6C6"/>
              </a:solidFill>
              <a:prstDash val="solid"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9E8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12166"/>
              <a:lumOff val="-13042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FF8FA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728F"/>
              </a:solidFill>
              <a:prstDash val="solid"/>
              <a:miter lim="400000"/>
            </a:ln>
          </a:top>
          <a:bottom>
            <a:ln w="12700" cap="flat">
              <a:solidFill>
                <a:srgbClr val="4F728F"/>
              </a:solidFill>
              <a:prstDash val="solid"/>
              <a:miter lim="400000"/>
            </a:ln>
          </a:bottom>
          <a:insideH>
            <a:ln w="12700" cap="flat">
              <a:solidFill>
                <a:srgbClr val="4F728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4DAD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8EB0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73D5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3C3C1D"/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CFCDBB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6C6C6"/>
              </a:solidFill>
              <a:prstDash val="solid"/>
              <a:miter lim="400000"/>
            </a:ln>
          </a:left>
          <a:right>
            <a:ln w="12700" cap="flat">
              <a:solidFill>
                <a:srgbClr val="C6C6C6"/>
              </a:solidFill>
              <a:prstDash val="solid"/>
              <a:miter lim="400000"/>
            </a:ln>
          </a:right>
          <a:top>
            <a:ln w="12700" cap="flat">
              <a:solidFill>
                <a:srgbClr val="656839"/>
              </a:solidFill>
              <a:prstDash val="solid"/>
              <a:miter lim="400000"/>
            </a:ln>
          </a:top>
          <a:bottom>
            <a:ln w="12700" cap="flat">
              <a:solidFill>
                <a:srgbClr val="3C3C1D"/>
              </a:solidFill>
              <a:prstDash val="solid"/>
              <a:miter lim="400000"/>
            </a:ln>
          </a:bottom>
          <a:insideH>
            <a:ln w="12700" cap="flat">
              <a:solidFill>
                <a:srgbClr val="C6C6C6"/>
              </a:solidFill>
              <a:prstDash val="solid"/>
              <a:miter lim="400000"/>
            </a:ln>
          </a:insideH>
          <a:insideV>
            <a:ln w="12700" cap="flat">
              <a:solidFill>
                <a:srgbClr val="C6C6C6"/>
              </a:solidFill>
              <a:prstDash val="solid"/>
              <a:miter lim="400000"/>
            </a:ln>
          </a:insideV>
        </a:tcBdr>
        <a:fill>
          <a:solidFill>
            <a:srgbClr val="E8E9E8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3C3C1D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AAA485"/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656839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wholeTbl>
    <a:band2H>
      <a:tcTxStyle b="def" i="def"/>
      <a:tcStyle>
        <a:tcBdr/>
        <a:fill>
          <a:solidFill>
            <a:srgbClr val="E4E4E0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15151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D7766"/>
              </a:solidFill>
              <a:prstDash val="solid"/>
              <a:miter lim="400000"/>
            </a:ln>
          </a:top>
          <a:bottom>
            <a:ln w="12700" cap="flat">
              <a:solidFill>
                <a:srgbClr val="7D7766"/>
              </a:solidFill>
              <a:prstDash val="solid"/>
              <a:miter lim="400000"/>
            </a:ln>
          </a:bottom>
          <a:insideH>
            <a:ln w="12700" cap="flat">
              <a:solidFill>
                <a:srgbClr val="7D77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F8B7E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515151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15151"/>
              </a:solidFill>
              <a:prstDash val="solid"/>
              <a:miter lim="400000"/>
            </a:ln>
          </a:top>
          <a:bottom>
            <a:ln w="254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E5A4C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solidFill>
                <a:srgbClr val="747474"/>
              </a:solidFill>
              <a:prstDash val="solid"/>
              <a:miter lim="400000"/>
            </a:ln>
          </a:insideH>
          <a:insideV>
            <a:ln w="12700" cap="flat">
              <a:solidFill>
                <a:srgbClr val="74747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777777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C9C9C9"/>
              </a:solidFill>
              <a:prstDash val="solid"/>
              <a:miter lim="400000"/>
            </a:ln>
          </a:top>
          <a:bottom>
            <a:ln w="12700" cap="flat">
              <a:solidFill>
                <a:srgbClr val="C9C9C9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/Relationships>

</file>

<file path=ppt/media/image1.gif>
</file>

<file path=ppt/media/image1.jpeg>
</file>

<file path=ppt/media/image1.png>
</file>

<file path=ppt/media/image1.tif>
</file>

<file path=ppt/media/image10.jpeg>
</file>

<file path=ppt/media/image11.jpe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>
            <a:off x="571500" y="4749800"/>
            <a:ext cx="11868094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Shape 13"/>
          <p:cNvSpPr/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571500" y="5016500"/>
            <a:ext cx="118618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body" sz="quarter" idx="13"/>
          </p:nvPr>
        </p:nvSpPr>
        <p:spPr>
          <a:xfrm>
            <a:off x="1270000" y="6362700"/>
            <a:ext cx="10464800" cy="49842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457200">
              <a:spcBef>
                <a:spcPts val="0"/>
              </a:spcBef>
              <a:buSzTx/>
              <a:buFontTx/>
              <a:buNone/>
              <a:defRPr sz="2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2" name="Shape 102"/>
          <p:cNvSpPr/>
          <p:nvPr>
            <p:ph type="body" sz="quarter" idx="14"/>
          </p:nvPr>
        </p:nvSpPr>
        <p:spPr>
          <a:xfrm>
            <a:off x="1270000" y="4292600"/>
            <a:ext cx="10464800" cy="7112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 defTabSz="457200">
              <a:spcBef>
                <a:spcPts val="2400"/>
              </a:spcBef>
              <a:buSzTx/>
              <a:buFontTx/>
              <a:buNone/>
              <a:defRPr sz="40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1" name="Shape 1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 rot="5400000">
            <a:off x="6832536" y="8686863"/>
            <a:ext cx="142252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Shape 23"/>
          <p:cNvSpPr/>
          <p:nvPr>
            <p:ph type="pic" idx="13"/>
          </p:nvPr>
        </p:nvSpPr>
        <p:spPr>
          <a:xfrm>
            <a:off x="0" y="0"/>
            <a:ext cx="13004800" cy="7594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anchor="ctr"/>
          <a:lstStyle/>
          <a:p>
            <a:pPr/>
            <a:r>
              <a:t>Title Text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571500" y="4864100"/>
            <a:ext cx="5334476" cy="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Shape 42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Shape 43"/>
          <p:cNvSpPr/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body" sz="quarter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3" name="Shape 5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Shape 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hape 6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571500" y="1968500"/>
            <a:ext cx="5073394" cy="133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0" name="Shape 70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" name="Shape 71"/>
          <p:cNvSpPr/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2" name="Shape 72"/>
          <p:cNvSpPr/>
          <p:nvPr>
            <p:ph type="body" sz="half" idx="1"/>
          </p:nvPr>
        </p:nvSpPr>
        <p:spPr>
          <a:xfrm>
            <a:off x="571500" y="2222500"/>
            <a:ext cx="5080000" cy="6667500"/>
          </a:xfrm>
          <a:prstGeom prst="rect">
            <a:avLst/>
          </a:prstGeom>
        </p:spPr>
        <p:txBody>
          <a:bodyPr/>
          <a:lstStyle>
            <a:lvl1pPr marL="3302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604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906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208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6510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/>
          <p:nvPr>
            <p:ph type="sldNum" sz="quarter" idx="2"/>
          </p:nvPr>
        </p:nvSpPr>
        <p:spPr>
          <a:xfrm>
            <a:off x="510743" y="9194800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hape 8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/>
        </p:nvSpPr>
        <p:spPr>
          <a:xfrm>
            <a:off x="9055098" y="508000"/>
            <a:ext cx="128" cy="7975631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9" name="Shape 89"/>
          <p:cNvSpPr/>
          <p:nvPr/>
        </p:nvSpPr>
        <p:spPr>
          <a:xfrm>
            <a:off x="9055096" y="4464050"/>
            <a:ext cx="3448503" cy="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0" name="Shape 90"/>
          <p:cNvSpPr/>
          <p:nvPr>
            <p:ph type="pic" idx="13"/>
          </p:nvPr>
        </p:nvSpPr>
        <p:spPr>
          <a:xfrm>
            <a:off x="520700" y="508000"/>
            <a:ext cx="8369300" cy="7975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Shape 91"/>
          <p:cNvSpPr/>
          <p:nvPr>
            <p:ph type="pic" sz="quarter" idx="14"/>
          </p:nvPr>
        </p:nvSpPr>
        <p:spPr>
          <a:xfrm>
            <a:off x="9220200" y="4622800"/>
            <a:ext cx="3276600" cy="386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Shape 92"/>
          <p:cNvSpPr/>
          <p:nvPr>
            <p:ph type="pic" sz="quarter" idx="15"/>
          </p:nvPr>
        </p:nvSpPr>
        <p:spPr>
          <a:xfrm>
            <a:off x="9220200" y="508000"/>
            <a:ext cx="3276600" cy="3797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body" sz="quarter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571500" y="1968500"/>
            <a:ext cx="11868106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064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2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1pPr>
      <a:lvl2pPr marL="8636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2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2pPr>
      <a:lvl3pPr marL="13208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2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3pPr>
      <a:lvl4pPr marL="17780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2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4pPr>
      <a:lvl5pPr marL="22352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2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5pPr>
      <a:lvl6pPr marL="26924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2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6pPr>
      <a:lvl7pPr marL="31496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2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7pPr>
      <a:lvl8pPr marL="36068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2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8pPr>
      <a:lvl9pPr marL="40640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2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hyperlink" Target="http://geobadges.org/" TargetMode="External"/><Relationship Id="rId4" Type="http://schemas.openxmlformats.org/officeDocument/2006/relationships/image" Target="../media/image3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Relationship Id="rId3" Type="http://schemas.openxmlformats.org/officeDocument/2006/relationships/hyperlink" Target="http://wiki.openstreetmap.org/wiki/Georgia_Avenue_Youth_Ambassadors_Mapping_Project" TargetMode="Externa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mapgive.state.gov" TargetMode="External"/><Relationship Id="rId3" Type="http://schemas.openxmlformats.org/officeDocument/2006/relationships/hyperlink" Target="http://missingmaps.org/" TargetMode="External"/><Relationship Id="rId4" Type="http://schemas.openxmlformats.org/officeDocument/2006/relationships/hyperlink" Target="http://ow.ly/MfhZw" TargetMode="External"/><Relationship Id="rId5" Type="http://schemas.openxmlformats.org/officeDocument/2006/relationships/hyperlink" Target="http://teachosm.org/en/cases/farmers-market/" TargetMode="External"/><Relationship Id="rId6" Type="http://schemas.openxmlformats.org/officeDocument/2006/relationships/hyperlink" Target="http://youthmappers.org/" TargetMode="Externa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Relationship Id="rId3" Type="http://schemas.openxmlformats.org/officeDocument/2006/relationships/hyperlink" Target="mailto:info@teachosm.org" TargetMode="External"/><Relationship Id="rId4" Type="http://schemas.openxmlformats.org/officeDocument/2006/relationships/hyperlink" Target="http://teachosm.org" TargetMode="Externa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sejohnson8@gmail.com" TargetMode="External"/><Relationship Id="rId3" Type="http://schemas.openxmlformats.org/officeDocument/2006/relationships/image" Target="../media/image1.gif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hyperlink" Target="https://creativecommons.org/licenses/by-sa/2.0/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G_4726_Fotor_resize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1067" r="0" b="1106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8" name="Shape 1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 Introduction to TeachOSM</a:t>
            </a:r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5675">
              <a:defRPr sz="2027"/>
            </a:lvl1pPr>
          </a:lstStyle>
          <a:p>
            <a:pPr/>
            <a:r>
              <a:t>Teaching Geography with OpenStreetMap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profil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7842" b="142"/>
          <a:stretch>
            <a:fillRect/>
          </a:stretch>
        </p:blipFill>
        <p:spPr>
          <a:xfrm>
            <a:off x="7558975" y="5132919"/>
            <a:ext cx="2585131" cy="3642754"/>
          </a:xfrm>
          <a:prstGeom prst="rect">
            <a:avLst/>
          </a:prstGeom>
        </p:spPr>
      </p:pic>
      <p:sp>
        <p:nvSpPr>
          <p:cNvPr id="170" name="Shape 170"/>
          <p:cNvSpPr/>
          <p:nvPr>
            <p:ph type="title"/>
          </p:nvPr>
        </p:nvSpPr>
        <p:spPr>
          <a:xfrm>
            <a:off x="571500" y="330200"/>
            <a:ext cx="10589816" cy="1397000"/>
          </a:xfrm>
          <a:prstGeom prst="rect">
            <a:avLst/>
          </a:prstGeom>
        </p:spPr>
        <p:txBody>
          <a:bodyPr/>
          <a:lstStyle/>
          <a:p>
            <a:pPr/>
            <a:r>
              <a:t>GeoBadges: Micro-credentials for Service Learning</a:t>
            </a:r>
          </a:p>
        </p:txBody>
      </p:sp>
      <p:sp>
        <p:nvSpPr>
          <p:cNvPr id="171" name="Shape 171"/>
          <p:cNvSpPr/>
          <p:nvPr>
            <p:ph type="body" sz="half" idx="1"/>
          </p:nvPr>
        </p:nvSpPr>
        <p:spPr>
          <a:xfrm>
            <a:off x="571500" y="2222500"/>
            <a:ext cx="7290793" cy="6667500"/>
          </a:xfrm>
          <a:prstGeom prst="rect">
            <a:avLst/>
          </a:prstGeom>
        </p:spPr>
        <p:txBody>
          <a:bodyPr/>
          <a:lstStyle/>
          <a:p>
            <a:pPr marL="310388" indent="-310388" defTabSz="549148">
              <a:spcBef>
                <a:spcPts val="2800"/>
              </a:spcBef>
              <a:defRPr sz="2444"/>
            </a:pPr>
            <a:r>
              <a:t>A new initiative to give credentials to students and teachers for contributions to OpenStreetMap </a:t>
            </a:r>
          </a:p>
          <a:p>
            <a:pPr marL="310388" indent="-310388" defTabSz="549148">
              <a:spcBef>
                <a:spcPts val="2800"/>
              </a:spcBef>
              <a:defRPr sz="2444"/>
            </a:pPr>
            <a:r>
              <a:t>Expectations:</a:t>
            </a:r>
          </a:p>
          <a:p>
            <a:pPr lvl="1" marL="620776" indent="-310388" defTabSz="549148">
              <a:spcBef>
                <a:spcPts val="2800"/>
              </a:spcBef>
              <a:defRPr sz="2444"/>
            </a:pPr>
            <a:r>
              <a:t>Contribute to the map &amp; foster community</a:t>
            </a:r>
          </a:p>
          <a:p>
            <a:pPr lvl="1" marL="620776" indent="-310388" defTabSz="549148">
              <a:spcBef>
                <a:spcPts val="2800"/>
              </a:spcBef>
              <a:defRPr sz="2444"/>
            </a:pPr>
            <a:r>
              <a:t>Be a Resource for Peers</a:t>
            </a:r>
          </a:p>
          <a:p>
            <a:pPr lvl="1" marL="620776" indent="-310388" defTabSz="549148">
              <a:spcBef>
                <a:spcPts val="2800"/>
              </a:spcBef>
              <a:defRPr sz="2444"/>
            </a:pPr>
            <a:r>
              <a:t>Develop an Understanding of Basic Digital Mapping Constructs</a:t>
            </a:r>
          </a:p>
          <a:p>
            <a:pPr lvl="1" marL="620776" indent="-310388" defTabSz="549148">
              <a:spcBef>
                <a:spcPts val="2800"/>
              </a:spcBef>
              <a:defRPr sz="2444"/>
            </a:pPr>
            <a:r>
              <a:t>Contribute to Community Mapping Goals (local, HOT, MapGive, MissingMaps)</a:t>
            </a:r>
          </a:p>
          <a:p>
            <a:pPr marL="310388" indent="-310388" defTabSz="549148">
              <a:spcBef>
                <a:spcPts val="2800"/>
              </a:spcBef>
              <a:defRPr sz="2444"/>
            </a:pPr>
            <a:r>
              <a:t>Web: </a:t>
            </a:r>
            <a:r>
              <a:rPr u="sng">
                <a:hlinkClick r:id="rId3" invalidUrl="" action="" tgtFrame="" tooltip="" history="1" highlightClick="0" endSnd="0"/>
              </a:rPr>
              <a:t>http://geobadges.org/</a:t>
            </a:r>
          </a:p>
        </p:txBody>
      </p:sp>
      <p:pic>
        <p:nvPicPr>
          <p:cNvPr id="172" name="submari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431813" y="2376179"/>
            <a:ext cx="3420587" cy="24704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eorgia_Avenue_Youth_Ambassadors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1067" r="0" b="1106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defRPr sz="3780"/>
            </a:lvl1pPr>
          </a:lstStyle>
          <a:p>
            <a:pPr/>
            <a:r>
              <a:t>Highlight: TeachOSM and the Georgia Avenue Project</a:t>
            </a:r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Training Young Adults to Map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MOMIESmap(1)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1011" t="0" r="21011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9" name="Shape 1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Georgia Avenue Mapping Project</a:t>
            </a:r>
          </a:p>
        </p:txBody>
      </p:sp>
      <p:sp>
        <p:nvSpPr>
          <p:cNvPr id="180" name="Shape 180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20294" indent="-320294" defTabSz="566674">
              <a:spcBef>
                <a:spcPts val="2900"/>
              </a:spcBef>
              <a:defRPr sz="2522"/>
            </a:pPr>
            <a:r>
              <a:t>Youth Ambassadors used Georgia Ave data gathered for street-level survey</a:t>
            </a:r>
          </a:p>
          <a:p>
            <a:pPr marL="320294" indent="-320294" defTabSz="566674">
              <a:spcBef>
                <a:spcPts val="2900"/>
              </a:spcBef>
              <a:defRPr sz="2522"/>
            </a:pPr>
            <a:r>
              <a:t>We trained ~15 Youth Ambassadors in how to edit in OpenStreetMap</a:t>
            </a:r>
          </a:p>
          <a:p>
            <a:pPr marL="320294" indent="-320294" defTabSz="566674">
              <a:spcBef>
                <a:spcPts val="2900"/>
              </a:spcBef>
              <a:defRPr sz="2522"/>
            </a:pPr>
            <a:r>
              <a:t>Results: </a:t>
            </a:r>
          </a:p>
          <a:p>
            <a:pPr lvl="1" marL="640588" indent="-320294" defTabSz="566674">
              <a:spcBef>
                <a:spcPts val="2900"/>
              </a:spcBef>
              <a:defRPr sz="2522"/>
            </a:pPr>
            <a:r>
              <a:t>Over 270 features added to the OpenStreetMap</a:t>
            </a:r>
          </a:p>
          <a:p>
            <a:pPr lvl="1" marL="640588" indent="-320294" defTabSz="566674">
              <a:spcBef>
                <a:spcPts val="2900"/>
              </a:spcBef>
              <a:defRPr sz="2522"/>
            </a:pPr>
            <a:r>
              <a:t>Survey data visible on the map!</a:t>
            </a:r>
          </a:p>
          <a:p>
            <a:pPr marL="320293" indent="-320293" defTabSz="566674">
              <a:spcBef>
                <a:spcPts val="2900"/>
              </a:spcBef>
              <a:defRPr sz="1455"/>
            </a:pPr>
            <a:r>
              <a:rPr u="sng">
                <a:hlinkClick r:id="rId3" invalidUrl="" action="" tgtFrame="" tooltip="" history="1" highlightClick="0" endSnd="0"/>
              </a:rPr>
              <a:t>http://wiki.openstreetmap.org/wiki/Georgia_Avenue_Youth_Ambassadors_Mapping_Project</a:t>
            </a:r>
          </a:p>
        </p:txBody>
      </p:sp>
      <p:sp>
        <p:nvSpPr>
          <p:cNvPr id="181" name="Shape 181"/>
          <p:cNvSpPr/>
          <p:nvPr>
            <p:ph type="sldNum" sz="quarter" idx="4294967295"/>
          </p:nvPr>
        </p:nvSpPr>
        <p:spPr>
          <a:xfrm>
            <a:off x="510743" y="91948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AAve_TaskMgr_2015-04-28_1508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1479" b="0"/>
          <a:stretch>
            <a:fillRect/>
          </a:stretch>
        </p:blipFill>
        <p:spPr>
          <a:xfrm>
            <a:off x="61214" y="2602712"/>
            <a:ext cx="12943586" cy="7062776"/>
          </a:xfrm>
          <a:prstGeom prst="rect">
            <a:avLst/>
          </a:prstGeom>
        </p:spPr>
      </p:pic>
      <p:sp>
        <p:nvSpPr>
          <p:cNvPr id="184" name="Shape 184"/>
          <p:cNvSpPr/>
          <p:nvPr/>
        </p:nvSpPr>
        <p:spPr>
          <a:xfrm>
            <a:off x="73057" y="1506336"/>
            <a:ext cx="12858686" cy="733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/>
            </a:lvl1pPr>
          </a:lstStyle>
          <a:p>
            <a:pPr/>
            <a:r>
              <a:t>Using the OSM Tasking Manager to control workflow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MOMIESmap-imagery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6878" r="0" b="6878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13835766473_2f4a67ee7f_o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66" t="0" r="2266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89" name="Shape 1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Highlight: HOT Indonesia</a:t>
            </a:r>
          </a:p>
        </p:txBody>
      </p:sp>
      <p:sp>
        <p:nvSpPr>
          <p:cNvPr id="190" name="Shape 19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University Outreach Program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400px-IMG_5494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130" t="0" r="45036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93" name="Shape 1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8358">
              <a:defRPr sz="4158"/>
            </a:lvl1pPr>
          </a:lstStyle>
          <a:p>
            <a:pPr/>
            <a:r>
              <a:t>University Outreach &amp; Contingency Planning</a:t>
            </a:r>
          </a:p>
        </p:txBody>
      </p:sp>
      <p:sp>
        <p:nvSpPr>
          <p:cNvPr id="194" name="Shape 194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Focus is disaster preparedness and contingency planning for vulnerable areas</a:t>
            </a:r>
          </a:p>
          <a:p>
            <a:pPr/>
            <a:r>
              <a:t>Working with local communities to identify &amp; map exposure and risk</a:t>
            </a:r>
          </a:p>
          <a:p>
            <a:pPr/>
            <a:r>
              <a:t>Using QGIS &amp; InaSAFE plugin for downstream analysis</a:t>
            </a:r>
          </a:p>
          <a:p>
            <a:pPr/>
            <a:r>
              <a:t>Over 4 years, conducted 86 trainings, 2300 people trained, ~2m buildings, ~14500 schools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Overpass_turbo.tif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4852" t="0" r="13966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97" name="Shape 1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TeachOSM?</a:t>
            </a:r>
          </a:p>
        </p:txBody>
      </p:sp>
      <p:sp>
        <p:nvSpPr>
          <p:cNvPr id="198" name="Shape 19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/>
            <a:r>
              <a:t>Reasons to Use OpenStreetMap to Teach Geography</a:t>
            </a:r>
          </a:p>
        </p:txBody>
      </p:sp>
      <p:sp>
        <p:nvSpPr>
          <p:cNvPr id="199" name="Shape 199"/>
          <p:cNvSpPr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OpenStreetMap Gives Students Immediate Experience</a:t>
            </a:r>
          </a:p>
        </p:txBody>
      </p:sp>
      <p:sp>
        <p:nvSpPr>
          <p:cNvPr id="202" name="Shape 20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Direct Learning - Young adults gain direct experience of space, place, and location</a:t>
            </a:r>
          </a:p>
          <a:p>
            <a:pPr lvl="1" marL="914400" indent="-457200"/>
            <a:r>
              <a:t>Geography at a 1:1 Scale</a:t>
            </a:r>
          </a:p>
          <a:p>
            <a:pPr lvl="1" marL="914400" indent="-457200"/>
            <a:r>
              <a:t>The terrain </a:t>
            </a:r>
            <a:r>
              <a:rPr i="1"/>
              <a:t>is </a:t>
            </a:r>
            <a:r>
              <a:t>the map</a:t>
            </a:r>
          </a:p>
          <a:p>
            <a:pPr lvl="1" marL="914400" indent="-457200"/>
            <a:r>
              <a:t>Nurture an understanding of how to read the landscape</a:t>
            </a:r>
          </a:p>
        </p:txBody>
      </p:sp>
      <p:sp>
        <p:nvSpPr>
          <p:cNvPr id="203" name="Shape 203"/>
          <p:cNvSpPr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OpenStreetMap Complements Social &amp; Historical Learning</a:t>
            </a:r>
          </a:p>
        </p:txBody>
      </p:sp>
      <p:sp>
        <p:nvSpPr>
          <p:cNvPr id="206" name="Shape 20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Provides contextual engagement that can broaden academic experience and vocational choices</a:t>
            </a:r>
          </a:p>
          <a:p>
            <a:pPr lvl="1" marL="914400" indent="-457200"/>
            <a:r>
              <a:t>History-shaping events often happen at certain places for geographic reasons.</a:t>
            </a:r>
          </a:p>
          <a:p>
            <a:pPr lvl="1" marL="914400" indent="-457200"/>
            <a:r>
              <a:t>Contributing to OSM, -through site surveys, editing, &amp; mapping with others, helps us understand geographic processes that underpin social events.</a:t>
            </a:r>
          </a:p>
        </p:txBody>
      </p:sp>
      <p:sp>
        <p:nvSpPr>
          <p:cNvPr id="207" name="Shape 207"/>
          <p:cNvSpPr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body" idx="1"/>
          </p:nvPr>
        </p:nvSpPr>
        <p:spPr>
          <a:xfrm>
            <a:off x="889000" y="2086123"/>
            <a:ext cx="11214100" cy="6765777"/>
          </a:xfrm>
          <a:prstGeom prst="rect">
            <a:avLst/>
          </a:prstGeom>
        </p:spPr>
        <p:txBody>
          <a:bodyPr/>
          <a:lstStyle/>
          <a:p>
            <a:pPr/>
            <a:r>
              <a:t>What is TeachOSM?</a:t>
            </a:r>
          </a:p>
          <a:p>
            <a:pPr/>
            <a:r>
              <a:t>Why do we need TeachOSM?</a:t>
            </a:r>
          </a:p>
          <a:p>
            <a:pPr/>
            <a:r>
              <a:t>Highlights</a:t>
            </a:r>
          </a:p>
          <a:p>
            <a:pPr/>
            <a:r>
              <a:t>Six Reasons to use OSM to teach geography</a:t>
            </a:r>
          </a:p>
          <a:p>
            <a:pPr/>
            <a:r>
              <a:t>Summary</a:t>
            </a:r>
          </a:p>
        </p:txBody>
      </p:sp>
      <p:sp>
        <p:nvSpPr>
          <p:cNvPr id="132" name="Shape 132"/>
          <p:cNvSpPr/>
          <p:nvPr>
            <p:ph type="sldNum" sz="quarter" idx="4294967295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3" name="Shape 133"/>
          <p:cNvSpPr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OpenStreetMap Supports Collaborative Learning</a:t>
            </a:r>
          </a:p>
        </p:txBody>
      </p:sp>
      <p:sp>
        <p:nvSpPr>
          <p:cNvPr id="210" name="Shape 21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By definition, a mapathon is a project based learning experience </a:t>
            </a:r>
          </a:p>
          <a:p>
            <a:pPr lvl="1" marL="914400" indent="-457200"/>
            <a:r>
              <a:t>Collaborate to map features of interest and significance</a:t>
            </a:r>
          </a:p>
          <a:p>
            <a:pPr lvl="1" marL="914400" indent="-457200"/>
            <a:r>
              <a:t>Share observations about your community</a:t>
            </a:r>
          </a:p>
          <a:p>
            <a:pPr lvl="1" marL="914400" indent="-457200"/>
            <a:r>
              <a:t>Give visibility to community landmarks</a:t>
            </a:r>
          </a:p>
          <a:p>
            <a:pPr lvl="1" marL="914400" indent="-457200"/>
            <a:r>
              <a:t>Establish autonomous communities of mapping expertise</a:t>
            </a:r>
          </a:p>
        </p:txBody>
      </p:sp>
      <p:sp>
        <p:nvSpPr>
          <p:cNvPr id="211" name="Shape 211"/>
          <p:cNvSpPr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OpenStreetMap Provides Opportunities for Service-based Learning</a:t>
            </a:r>
          </a:p>
        </p:txBody>
      </p:sp>
      <p:sp>
        <p:nvSpPr>
          <p:cNvPr id="214" name="Shape 21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Opportunities to engage in ongoing community service projects &amp; service learning engagements</a:t>
            </a:r>
          </a:p>
          <a:p>
            <a:pPr lvl="1" marL="914400" indent="-457200"/>
            <a:r>
              <a:t>Contribute to humanitarian relief efforts through Humanitarian OpenStreetMap Team</a:t>
            </a:r>
          </a:p>
          <a:p>
            <a:pPr lvl="1" marL="914400" indent="-457200"/>
            <a:r>
              <a:t>MapRoulette,’micro-tasking’ for data quality &amp; effective for service learning</a:t>
            </a:r>
          </a:p>
          <a:p>
            <a:pPr lvl="1" marL="914400" indent="-457200"/>
            <a:r>
              <a:t>Give young adults a meaningful stake in maintaining map data </a:t>
            </a:r>
          </a:p>
        </p:txBody>
      </p:sp>
      <p:sp>
        <p:nvSpPr>
          <p:cNvPr id="215" name="Shape 215"/>
          <p:cNvSpPr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OpenStreetMap Supports Self-directed Learning</a:t>
            </a:r>
          </a:p>
        </p:txBody>
      </p:sp>
      <p:sp>
        <p:nvSpPr>
          <p:cNvPr id="218" name="Shape 21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open platform encourages self-guided learning and allows students to challenge themselves.</a:t>
            </a:r>
          </a:p>
          <a:p>
            <a:pPr/>
            <a:r>
              <a:t>Mapping projects encourage collaboration &amp; teamwork</a:t>
            </a:r>
          </a:p>
          <a:p>
            <a:pPr/>
            <a:r>
              <a:t>Students learn how to think critically about geographic features and how to model their world.</a:t>
            </a:r>
          </a:p>
          <a:p>
            <a:pPr/>
            <a:r>
              <a:t>Active mapping nurtures the young adult’s natural inquiries into the world.</a:t>
            </a:r>
          </a:p>
        </p:txBody>
      </p:sp>
      <p:sp>
        <p:nvSpPr>
          <p:cNvPr id="219" name="Shape 219"/>
          <p:cNvSpPr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OpenStreetMap Requires Fews Special Resources</a:t>
            </a:r>
          </a:p>
        </p:txBody>
      </p:sp>
      <p:sp>
        <p:nvSpPr>
          <p:cNvPr id="222" name="Shape 22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 software required - works in the browser</a:t>
            </a:r>
          </a:p>
          <a:p>
            <a:pPr/>
            <a:r>
              <a:t>No permission required - OSM is a do-acracy: DO IT!</a:t>
            </a:r>
          </a:p>
          <a:p>
            <a:pPr/>
            <a:r>
              <a:t>Data are free and can be exported for downstream use in desktop GIS packages (e.g. QGIS, ArcGIS) </a:t>
            </a:r>
          </a:p>
          <a:p>
            <a:pPr/>
            <a:r>
              <a:t>No fees, licensing charges, royalties, paywalls, subscriptions, etc. </a:t>
            </a:r>
          </a:p>
          <a:p>
            <a:pPr/>
            <a:r>
              <a:t>Lower cost = greater accessibility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Sample Ideas for Projects</a:t>
            </a:r>
          </a:p>
        </p:txBody>
      </p:sp>
      <p:sp>
        <p:nvSpPr>
          <p:cNvPr id="225" name="Shape 22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5120" indent="-325120" defTabSz="467359">
              <a:spcBef>
                <a:spcPts val="3300"/>
              </a:spcBef>
              <a:defRPr sz="2560"/>
            </a:pPr>
            <a:r>
              <a:t>Conduct a street survey in your neighborhood:</a:t>
            </a:r>
          </a:p>
          <a:p>
            <a:pPr lvl="1" marL="589280" indent="-223520" defTabSz="467359">
              <a:spcBef>
                <a:spcPts val="2400"/>
              </a:spcBef>
              <a:defRPr sz="176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http://teachosm.org/en/cases/DCGreatStreets_survey_casestudy/</a:t>
            </a:r>
          </a:p>
          <a:p>
            <a:pPr marL="325120" indent="-325120" defTabSz="467359">
              <a:spcBef>
                <a:spcPts val="3300"/>
              </a:spcBef>
              <a:defRPr sz="2560"/>
            </a:pPr>
            <a:r>
              <a:t>Map for disaster relief/preparedness: </a:t>
            </a:r>
          </a:p>
          <a:p>
            <a:pPr lvl="1" marL="589280" indent="-223520" defTabSz="467359">
              <a:spcBef>
                <a:spcPts val="2400"/>
              </a:spcBef>
              <a:defRPr sz="176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2" invalidUrl="" action="" tgtFrame="" tooltip="" history="1" highlightClick="0" endSnd="0"/>
              </a:rPr>
              <a:t>http://mapgive.state.gov</a:t>
            </a:r>
            <a:r>
              <a:t> and </a:t>
            </a:r>
            <a:r>
              <a:rPr u="sng">
                <a:hlinkClick r:id="rId3" invalidUrl="" action="" tgtFrame="" tooltip="" history="1" highlightClick="0" endSnd="0"/>
              </a:rPr>
              <a:t>http://missingmaps.org/</a:t>
            </a:r>
          </a:p>
          <a:p>
            <a:pPr marL="325120" indent="-325120" defTabSz="467359">
              <a:spcBef>
                <a:spcPts val="3300"/>
              </a:spcBef>
              <a:defRPr sz="2560"/>
            </a:pPr>
            <a:r>
              <a:t>Add historical features to OpenHistoricalMap:</a:t>
            </a:r>
          </a:p>
          <a:p>
            <a:pPr lvl="1" marL="589280" indent="-223520" defTabSz="467359">
              <a:spcBef>
                <a:spcPts val="2400"/>
              </a:spcBef>
              <a:defRPr sz="176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4" invalidUrl="" action="" tgtFrame="" tooltip="" history="1" highlightClick="0" endSnd="0"/>
              </a:rPr>
              <a:t>http://ow.ly/MfhZw</a:t>
            </a:r>
          </a:p>
          <a:p>
            <a:pPr marL="198684" indent="-198684" defTabSz="467359">
              <a:spcBef>
                <a:spcPts val="3300"/>
              </a:spcBef>
              <a:defRPr sz="2560"/>
            </a:pPr>
            <a:r>
              <a:t>Map local food resources:</a:t>
            </a:r>
          </a:p>
          <a:p>
            <a:pPr lvl="1" marL="589280" indent="-223520" defTabSz="467359">
              <a:spcBef>
                <a:spcPts val="2400"/>
              </a:spcBef>
              <a:defRPr sz="176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5" invalidUrl="" action="" tgtFrame="" tooltip="" history="1" highlightClick="0" endSnd="0"/>
              </a:rPr>
              <a:t>http://teachosm.org/en/cases/farmers-market/</a:t>
            </a:r>
          </a:p>
          <a:p>
            <a:pPr marL="325120" indent="-325120" defTabSz="467359">
              <a:spcBef>
                <a:spcPts val="3300"/>
              </a:spcBef>
              <a:defRPr sz="2560"/>
            </a:pPr>
            <a:r>
              <a:t>Start a student mapping society:</a:t>
            </a:r>
          </a:p>
          <a:p>
            <a:pPr lvl="1" marL="589280" indent="-223520" defTabSz="467359">
              <a:spcBef>
                <a:spcPts val="2400"/>
              </a:spcBef>
              <a:defRPr sz="176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>
                <a:hlinkClick r:id="rId6" invalidUrl="" action="" tgtFrame="" tooltip="" history="1" highlightClick="0" endSnd="0"/>
              </a:rPr>
              <a:t>http://youthmappers.org/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OSM_girlscouts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81" t="0" r="44221" b="1041"/>
          <a:stretch>
            <a:fillRect/>
          </a:stretch>
        </p:blipFill>
        <p:spPr>
          <a:xfrm>
            <a:off x="5761483" y="101600"/>
            <a:ext cx="7243317" cy="9652000"/>
          </a:xfrm>
          <a:prstGeom prst="rect">
            <a:avLst/>
          </a:prstGeom>
        </p:spPr>
      </p:pic>
      <p:sp>
        <p:nvSpPr>
          <p:cNvPr id="228" name="Shape 2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Getting Involved</a:t>
            </a:r>
          </a:p>
        </p:txBody>
      </p:sp>
      <p:sp>
        <p:nvSpPr>
          <p:cNvPr id="229" name="Shape 229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Where do I get started?</a:t>
            </a:r>
          </a:p>
          <a:p>
            <a:pPr lvl="1"/>
            <a:r>
              <a:t>Subscribe to the TeachOSM mailing list</a:t>
            </a:r>
          </a:p>
          <a:p>
            <a:pPr lvl="1"/>
            <a:r>
              <a:t>Send an inquiry to </a:t>
            </a:r>
            <a:r>
              <a:rPr u="sng">
                <a:hlinkClick r:id="rId3" invalidUrl="" action="" tgtFrame="" tooltip="" history="1" highlightClick="0" endSnd="0"/>
              </a:rPr>
              <a:t>info@teachosm.org</a:t>
            </a:r>
          </a:p>
          <a:p>
            <a:pPr/>
            <a:r>
              <a:t>How do I contribute?</a:t>
            </a:r>
          </a:p>
          <a:p>
            <a:pPr lvl="1"/>
            <a:r>
              <a:t>Draft a case study for the web site (</a:t>
            </a:r>
            <a:r>
              <a:rPr u="sng">
                <a:hlinkClick r:id="rId4" invalidUrl="" action="" tgtFrame="" tooltip="" history="1" highlightClick="0" endSnd="0"/>
              </a:rPr>
              <a:t>http://teachosm.org</a:t>
            </a:r>
            <a:r>
              <a:t>)</a:t>
            </a:r>
          </a:p>
          <a:p>
            <a:pPr lvl="1"/>
            <a:r>
              <a:t>Help refine our materials</a:t>
            </a:r>
          </a:p>
        </p:txBody>
      </p:sp>
      <p:sp>
        <p:nvSpPr>
          <p:cNvPr id="230" name="Shape 230"/>
          <p:cNvSpPr/>
          <p:nvPr/>
        </p:nvSpPr>
        <p:spPr>
          <a:xfrm>
            <a:off x="685800" y="9000160"/>
            <a:ext cx="374980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200"/>
            </a:pPr>
            <a:r>
              <a:t>Photo: middle-school school students learning to map.</a:t>
            </a:r>
          </a:p>
          <a:p>
            <a:pPr algn="l">
              <a:defRPr sz="1200"/>
            </a:pPr>
            <a:r>
              <a:t>Credit: MaptimeSF/Lyzi Diamond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Summary</a:t>
            </a:r>
          </a:p>
        </p:txBody>
      </p:sp>
      <p:sp>
        <p:nvSpPr>
          <p:cNvPr id="233" name="Shape 2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TeachOSM promotes the use of OpenStreetMap as a platform for teaching geography</a:t>
            </a:r>
          </a:p>
          <a:p>
            <a:pPr/>
            <a:r>
              <a:t>TeachOSM offers resources for geo-literacy, social engagement, service learning, and independent learning opportunities.</a:t>
            </a:r>
          </a:p>
          <a:p>
            <a:pPr/>
            <a:r>
              <a:t>Reasons for using OpenStreetMap include hands-on learning, accessibility, and affordability. </a:t>
            </a:r>
          </a:p>
          <a:p>
            <a:pPr/>
            <a:r>
              <a:t>Use TeachOSM and help us make it better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Thank You!</a:t>
            </a:r>
          </a:p>
        </p:txBody>
      </p:sp>
      <p:sp>
        <p:nvSpPr>
          <p:cNvPr id="236" name="Shape 23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numCol="2" spcCol="593090"/>
          <a:lstStyle/>
          <a:p>
            <a:pPr marL="0" indent="0">
              <a:buSzTx/>
              <a:buNone/>
            </a:pPr>
            <a:r>
              <a:t>Steven Johnson</a:t>
            </a:r>
          </a:p>
          <a:p>
            <a:pPr marL="0" indent="0">
              <a:buSzTx/>
              <a:buNone/>
            </a:pPr>
            <a:r>
              <a:t>GeomanticLabs</a:t>
            </a:r>
          </a:p>
          <a:p>
            <a:pPr marL="0" indent="0">
              <a:buSzTx/>
              <a:buNone/>
            </a:pPr>
            <a:r>
              <a:rPr u="sng">
                <a:hlinkClick r:id="rId2" invalidUrl="" action="" tgtFrame="" tooltip="" history="1" highlightClick="0" endSnd="0"/>
              </a:rPr>
              <a:t>sejohnson8@gmail.com</a:t>
            </a:r>
          </a:p>
          <a:p>
            <a:pPr marL="863600">
              <a:buSzPct val="45000"/>
              <a:buFontTx/>
              <a:buBlip>
                <a:blip r:embed="rId3"/>
              </a:buBlip>
            </a:pPr>
            <a:r>
              <a:t>@geomantic</a:t>
            </a:r>
          </a:p>
          <a:p>
            <a:pPr marL="863600">
              <a:buSzPct val="60000"/>
              <a:buBlip>
                <a:blip r:embed="rId4"/>
              </a:buBlip>
            </a:pPr>
            <a:r>
              <a:t>geomantic</a:t>
            </a:r>
          </a:p>
          <a:p>
            <a:pPr marL="1727200" indent="-1270000">
              <a:buSzPct val="147000"/>
              <a:buFontTx/>
              <a:buBlip>
                <a:blip r:embed="rId5"/>
              </a:buBlip>
              <a:defRPr sz="1200"/>
            </a:pPr>
            <a:r>
              <a:t>The entirety of this document is licensed under Creative Commons CC-by-SA-2.0 share-alike license: </a:t>
            </a:r>
            <a:r>
              <a:rPr u="sng">
                <a:hlinkClick r:id="rId6" invalidUrl="" action="" tgtFrame="" tooltip="" history="1" highlightClick="0" endSnd="0"/>
              </a:rPr>
              <a:t>https://creativecommons.org/licenses/by-sa/2.0/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OSM_p1030461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5000" t="0" r="25000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6" name="Shape 1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TeachOSM: A Resource for Educators &amp; Education</a:t>
            </a:r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Using OpenStreetMap to teach geography</a:t>
            </a:r>
          </a:p>
        </p:txBody>
      </p:sp>
      <p:sp>
        <p:nvSpPr>
          <p:cNvPr id="138" name="Shape 138"/>
          <p:cNvSpPr/>
          <p:nvPr>
            <p:ph type="sldNum" sz="quarter" idx="4294967295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9" name="Shape 139"/>
          <p:cNvSpPr/>
          <p:nvPr/>
        </p:nvSpPr>
        <p:spPr>
          <a:xfrm>
            <a:off x="685800" y="9000160"/>
            <a:ext cx="374980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200"/>
            </a:pPr>
            <a:r>
              <a:t>Photo: middle-school school students learning to map.</a:t>
            </a:r>
          </a:p>
          <a:p>
            <a:pPr algn="l">
              <a:defRPr sz="1200"/>
            </a:pPr>
            <a:r>
              <a:t>Credit: MaptimeSF/Lyzi Diamond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2016-02-28 15.14.08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555" t="0" r="5555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2" name="Shape 1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TeachOSM is…</a:t>
            </a:r>
          </a:p>
        </p:txBody>
      </p:sp>
      <p:sp>
        <p:nvSpPr>
          <p:cNvPr id="143" name="Shape 143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…about using OpenStreetMap to teach geography</a:t>
            </a:r>
          </a:p>
          <a:p>
            <a:pPr/>
          </a:p>
          <a:p>
            <a:pPr/>
            <a:r>
              <a:t>…about helping those who use open mapping in the class</a:t>
            </a:r>
          </a:p>
          <a:p>
            <a:pPr/>
          </a:p>
          <a:p>
            <a:pPr/>
            <a:r>
              <a:t>…about using OpenStreetMap to develop spatial thinking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MG_1245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371" t="0" r="5371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6" name="Shape 1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TeachOSM?</a:t>
            </a:r>
          </a:p>
        </p:txBody>
      </p:sp>
      <p:sp>
        <p:nvSpPr>
          <p:cNvPr id="147" name="Shape 147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growing resource for educators at all levels to introduce open mapping in their classrooms and training sessions.</a:t>
            </a:r>
          </a:p>
          <a:p>
            <a:pPr/>
            <a:r>
              <a:t>Modular lessons that convey basic geographic concepts through applied mapping on OpenStreetMap.</a:t>
            </a:r>
          </a:p>
          <a:p>
            <a:pPr/>
            <a:r>
              <a:t>Resources to help instructors to identify, assign, manage and grade a mapping assignment.</a:t>
            </a:r>
          </a:p>
        </p:txBody>
      </p:sp>
      <p:sp>
        <p:nvSpPr>
          <p:cNvPr id="148" name="Shape 148"/>
          <p:cNvSpPr/>
          <p:nvPr>
            <p:ph type="sldNum" sz="quarter" idx="4294967295"/>
          </p:nvPr>
        </p:nvSpPr>
        <p:spPr>
          <a:xfrm>
            <a:off x="510743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  <p:sp>
        <p:nvSpPr>
          <p:cNvPr id="149" name="Shape 149"/>
          <p:cNvSpPr/>
          <p:nvPr/>
        </p:nvSpPr>
        <p:spPr>
          <a:xfrm>
            <a:off x="939800" y="9000160"/>
            <a:ext cx="2427275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200"/>
            </a:pPr>
            <a:r>
              <a:t>Photo: Mapping peaks using GPS.</a:t>
            </a:r>
          </a:p>
          <a:p>
            <a:pPr algn="l">
              <a:defRPr sz="1200"/>
            </a:pPr>
            <a:r>
              <a:t>Credit: SEJohnson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TeachOSM is more than just how-to-map</a:t>
            </a:r>
          </a:p>
        </p:txBody>
      </p:sp>
      <p:sp>
        <p:nvSpPr>
          <p:cNvPr id="152" name="Shape 1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3888" indent="-373888" defTabSz="537463">
              <a:spcBef>
                <a:spcPts val="3800"/>
              </a:spcBef>
              <a:defRPr sz="2944"/>
            </a:pPr>
            <a:r>
              <a:t>A place for materials geared to the needs of educators and instructors of all types</a:t>
            </a:r>
          </a:p>
          <a:p>
            <a:pPr lvl="1" marL="794512" indent="-373888" defTabSz="537463">
              <a:spcBef>
                <a:spcPts val="3800"/>
              </a:spcBef>
              <a:defRPr sz="2944"/>
            </a:pPr>
            <a:r>
              <a:t>Classroom </a:t>
            </a:r>
          </a:p>
          <a:p>
            <a:pPr lvl="1" marL="794512" indent="-373888" defTabSz="537463">
              <a:spcBef>
                <a:spcPts val="3800"/>
              </a:spcBef>
              <a:defRPr sz="2944"/>
            </a:pPr>
            <a:r>
              <a:t>Vocational </a:t>
            </a:r>
          </a:p>
          <a:p>
            <a:pPr lvl="1" marL="794512" indent="-373888" defTabSz="537463">
              <a:spcBef>
                <a:spcPts val="3800"/>
              </a:spcBef>
              <a:defRPr sz="2944"/>
            </a:pPr>
            <a:r>
              <a:t>Clubs, scouts, social  </a:t>
            </a:r>
          </a:p>
          <a:p>
            <a:pPr marL="373888" indent="-373888" defTabSz="537463">
              <a:spcBef>
                <a:spcPts val="3800"/>
              </a:spcBef>
              <a:defRPr sz="2944"/>
            </a:pPr>
            <a:r>
              <a:t>Tools to engage with and interpret the landscape</a:t>
            </a:r>
          </a:p>
          <a:p>
            <a:pPr marL="373888" indent="-373888" defTabSz="537463">
              <a:spcBef>
                <a:spcPts val="3800"/>
              </a:spcBef>
              <a:defRPr sz="2944"/>
            </a:pPr>
            <a:r>
              <a:t> Encourage more mappers to sustain the project</a:t>
            </a:r>
          </a:p>
          <a:p>
            <a:pPr marL="373888" indent="-373888" defTabSz="537463">
              <a:spcBef>
                <a:spcPts val="3800"/>
              </a:spcBef>
              <a:defRPr sz="2944"/>
            </a:pPr>
            <a:r>
              <a:t>Create opportunities for meaningful citizen engagement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eorgia_Ave_Youth_Ambassadors_Learning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1951" t="0" r="25000" b="0"/>
          <a:stretch>
            <a:fillRect/>
          </a:stretch>
        </p:blipFill>
        <p:spPr>
          <a:xfrm>
            <a:off x="5821461" y="127000"/>
            <a:ext cx="8199339" cy="9753600"/>
          </a:xfrm>
          <a:prstGeom prst="rect">
            <a:avLst/>
          </a:prstGeom>
        </p:spPr>
      </p:pic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does TeachOSM do?</a:t>
            </a:r>
          </a:p>
        </p:txBody>
      </p:sp>
      <p:sp>
        <p:nvSpPr>
          <p:cNvPr id="156" name="Shape 156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Established a web site</a:t>
            </a:r>
          </a:p>
          <a:p>
            <a:pPr/>
            <a:r>
              <a:t>Create repository of case studies</a:t>
            </a:r>
          </a:p>
          <a:p>
            <a:pPr/>
            <a:r>
              <a:t>Giving half-day workshop for educators</a:t>
            </a:r>
          </a:p>
          <a:p>
            <a:pPr/>
            <a:r>
              <a:t>Outreach to teachers, educators, youth leaders</a:t>
            </a:r>
          </a:p>
          <a:p>
            <a:pPr/>
            <a:r>
              <a:t>Established micro-credentials to award credit for service hours</a:t>
            </a:r>
          </a:p>
        </p:txBody>
      </p:sp>
      <p:sp>
        <p:nvSpPr>
          <p:cNvPr id="157" name="Shape 157"/>
          <p:cNvSpPr/>
          <p:nvPr/>
        </p:nvSpPr>
        <p:spPr>
          <a:xfrm>
            <a:off x="685800" y="9000160"/>
            <a:ext cx="374980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200"/>
            </a:pPr>
            <a:r>
              <a:t>Photo: middle-school school students learning to map.</a:t>
            </a:r>
          </a:p>
          <a:p>
            <a:pPr algn="l">
              <a:defRPr sz="1200"/>
            </a:pPr>
            <a:r>
              <a:t>Credit: SEJohnson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highres_356711072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8730" t="0" r="1269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0" name="Shape 1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 educators…</a:t>
            </a:r>
          </a:p>
        </p:txBody>
      </p:sp>
      <p:sp>
        <p:nvSpPr>
          <p:cNvPr id="161" name="Shape 161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23595" indent="-323595" defTabSz="572516">
              <a:spcBef>
                <a:spcPts val="2900"/>
              </a:spcBef>
              <a:defRPr sz="2548"/>
            </a:pPr>
            <a:r>
              <a:t>Basic map editing skills</a:t>
            </a:r>
          </a:p>
          <a:p>
            <a:pPr marL="323595" indent="-323595" defTabSz="572516">
              <a:spcBef>
                <a:spcPts val="2900"/>
              </a:spcBef>
              <a:defRPr sz="2548"/>
            </a:pPr>
            <a:r>
              <a:t>How to manage student accounts</a:t>
            </a:r>
          </a:p>
          <a:p>
            <a:pPr marL="323595" indent="-323595" defTabSz="572516">
              <a:spcBef>
                <a:spcPts val="2900"/>
              </a:spcBef>
              <a:defRPr sz="2548"/>
            </a:pPr>
            <a:r>
              <a:t>Organizing &amp; managing your mapping event</a:t>
            </a:r>
          </a:p>
          <a:p>
            <a:pPr marL="323595" indent="-323595" defTabSz="572516">
              <a:spcBef>
                <a:spcPts val="2900"/>
              </a:spcBef>
              <a:defRPr sz="2548"/>
            </a:pPr>
            <a:r>
              <a:t>The Tasking Manager, for assigning blocks of work</a:t>
            </a:r>
          </a:p>
          <a:p>
            <a:pPr marL="323595" indent="-323595" defTabSz="572516">
              <a:spcBef>
                <a:spcPts val="2900"/>
              </a:spcBef>
              <a:defRPr sz="2548"/>
            </a:pPr>
            <a:r>
              <a:t>Quality control, assessment, grading</a:t>
            </a:r>
          </a:p>
          <a:p>
            <a:pPr marL="323595" indent="-323595" defTabSz="572516">
              <a:spcBef>
                <a:spcPts val="2900"/>
              </a:spcBef>
              <a:defRPr sz="2548"/>
            </a:pPr>
            <a:r>
              <a:t>Ready-made projects for teachers to adapt</a:t>
            </a:r>
            <a:br/>
          </a:p>
        </p:txBody>
      </p:sp>
      <p:sp>
        <p:nvSpPr>
          <p:cNvPr id="162" name="Shape 162"/>
          <p:cNvSpPr/>
          <p:nvPr/>
        </p:nvSpPr>
        <p:spPr>
          <a:xfrm>
            <a:off x="685799" y="9000160"/>
            <a:ext cx="2232814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200"/>
            </a:pPr>
            <a:r>
              <a:t>Photo: Mapathon, Spring 2014.</a:t>
            </a:r>
          </a:p>
          <a:p>
            <a:pPr algn="l">
              <a:defRPr sz="1200"/>
            </a:pPr>
            <a:r>
              <a:t>Credit: Brian DeRocher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eorgia_Ave_Youth_Ambassadors_Learning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0000" t="0" r="0" b="911"/>
          <a:stretch>
            <a:fillRect/>
          </a:stretch>
        </p:blipFill>
        <p:spPr>
          <a:xfrm>
            <a:off x="6502400" y="88900"/>
            <a:ext cx="6502400" cy="9664700"/>
          </a:xfrm>
          <a:prstGeom prst="rect">
            <a:avLst/>
          </a:prstGeom>
        </p:spPr>
      </p:pic>
      <p:sp>
        <p:nvSpPr>
          <p:cNvPr id="165" name="Shape 1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For Students…</a:t>
            </a:r>
          </a:p>
        </p:txBody>
      </p:sp>
      <p:sp>
        <p:nvSpPr>
          <p:cNvPr id="166" name="Shape 166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03784" indent="-303784" defTabSz="537463">
              <a:spcBef>
                <a:spcPts val="2700"/>
              </a:spcBef>
              <a:defRPr sz="2392"/>
            </a:pPr>
            <a:r>
              <a:t>Teach basic digital mapping skills</a:t>
            </a:r>
          </a:p>
          <a:p>
            <a:pPr marL="303784" indent="-303784" defTabSz="537463">
              <a:spcBef>
                <a:spcPts val="2700"/>
              </a:spcBef>
              <a:defRPr sz="2392"/>
            </a:pPr>
            <a:r>
              <a:t>Connect with opportunity for vocational learning </a:t>
            </a:r>
          </a:p>
          <a:p>
            <a:pPr marL="303784" indent="-303784" defTabSz="537463">
              <a:spcBef>
                <a:spcPts val="2700"/>
              </a:spcBef>
              <a:defRPr sz="2392"/>
            </a:pPr>
            <a:r>
              <a:t>Offer service learning opportunities</a:t>
            </a:r>
          </a:p>
          <a:p>
            <a:pPr lvl="1" marL="560831" indent="-257047" defTabSz="537463">
              <a:spcBef>
                <a:spcPts val="2700"/>
              </a:spcBef>
              <a:defRPr sz="2024"/>
            </a:pPr>
            <a:r>
              <a:t>Humanitarian OpenStreetMap Team (HOT)</a:t>
            </a:r>
          </a:p>
          <a:p>
            <a:pPr lvl="1" marL="560831" indent="-257047" defTabSz="537463">
              <a:spcBef>
                <a:spcPts val="2700"/>
              </a:spcBef>
              <a:defRPr sz="2024"/>
            </a:pPr>
            <a:r>
              <a:t>MapGive</a:t>
            </a:r>
          </a:p>
          <a:p>
            <a:pPr lvl="1" marL="560831" indent="-257047" defTabSz="537463">
              <a:spcBef>
                <a:spcPts val="2700"/>
              </a:spcBef>
              <a:defRPr sz="2024"/>
            </a:pPr>
            <a:r>
              <a:t>MissingMaps</a:t>
            </a:r>
          </a:p>
          <a:p>
            <a:pPr lvl="1" marL="560831" indent="-257047" defTabSz="537463">
              <a:spcBef>
                <a:spcPts val="2700"/>
              </a:spcBef>
              <a:defRPr sz="2024"/>
            </a:pPr>
            <a:r>
              <a:t>DC Great Streets</a:t>
            </a:r>
          </a:p>
          <a:p>
            <a:pPr marL="303784" indent="-303784" defTabSz="537463">
              <a:spcBef>
                <a:spcPts val="2700"/>
              </a:spcBef>
              <a:defRPr sz="2392"/>
            </a:pPr>
            <a:r>
              <a:t>Cultivate geo-literacy through guided mapping projects</a:t>
            </a:r>
          </a:p>
        </p:txBody>
      </p:sp>
      <p:sp>
        <p:nvSpPr>
          <p:cNvPr id="167" name="Shape 167"/>
          <p:cNvSpPr/>
          <p:nvPr/>
        </p:nvSpPr>
        <p:spPr>
          <a:xfrm>
            <a:off x="685800" y="9000160"/>
            <a:ext cx="374980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200"/>
            </a:pPr>
            <a:r>
              <a:t>Photo: middle-school school students learning to map.</a:t>
            </a:r>
          </a:p>
          <a:p>
            <a:pPr algn="l">
              <a:defRPr sz="1200"/>
            </a:pPr>
            <a:r>
              <a:t>Credit: SEJohnson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